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8"/>
  </p:notesMasterIdLst>
  <p:handoutMasterIdLst>
    <p:handoutMasterId r:id="rId209"/>
  </p:handout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551" r:id="rId11"/>
    <p:sldId id="316" r:id="rId12"/>
    <p:sldId id="317" r:id="rId13"/>
    <p:sldId id="319" r:id="rId14"/>
    <p:sldId id="325" r:id="rId15"/>
    <p:sldId id="601" r:id="rId16"/>
    <p:sldId id="483" r:id="rId17"/>
    <p:sldId id="573" r:id="rId18"/>
    <p:sldId id="575" r:id="rId19"/>
    <p:sldId id="574" r:id="rId20"/>
    <p:sldId id="499" r:id="rId21"/>
    <p:sldId id="579" r:id="rId22"/>
    <p:sldId id="580" r:id="rId23"/>
    <p:sldId id="578" r:id="rId24"/>
    <p:sldId id="581" r:id="rId25"/>
    <p:sldId id="584" r:id="rId26"/>
    <p:sldId id="585" r:id="rId27"/>
    <p:sldId id="586" r:id="rId28"/>
    <p:sldId id="333" r:id="rId29"/>
    <p:sldId id="334" r:id="rId30"/>
    <p:sldId id="582" r:id="rId31"/>
    <p:sldId id="583" r:id="rId32"/>
    <p:sldId id="596" r:id="rId33"/>
    <p:sldId id="309" r:id="rId34"/>
    <p:sldId id="269" r:id="rId35"/>
    <p:sldId id="270" r:id="rId36"/>
    <p:sldId id="362" r:id="rId37"/>
    <p:sldId id="363" r:id="rId38"/>
    <p:sldId id="271" r:id="rId39"/>
    <p:sldId id="272" r:id="rId40"/>
    <p:sldId id="273" r:id="rId41"/>
    <p:sldId id="364" r:id="rId42"/>
    <p:sldId id="261" r:id="rId43"/>
    <p:sldId id="259" r:id="rId44"/>
    <p:sldId id="367" r:id="rId45"/>
    <p:sldId id="366" r:id="rId46"/>
    <p:sldId id="365" r:id="rId47"/>
    <p:sldId id="292" r:id="rId48"/>
    <p:sldId id="369" r:id="rId49"/>
    <p:sldId id="501" r:id="rId50"/>
    <p:sldId id="500" r:id="rId51"/>
    <p:sldId id="368" r:id="rId52"/>
    <p:sldId id="257" r:id="rId53"/>
    <p:sldId id="338" r:id="rId54"/>
    <p:sldId id="426" r:id="rId55"/>
    <p:sldId id="425" r:id="rId56"/>
    <p:sldId id="424" r:id="rId57"/>
    <p:sldId id="423" r:id="rId58"/>
    <p:sldId id="422" r:id="rId59"/>
    <p:sldId id="421" r:id="rId60"/>
    <p:sldId id="420" r:id="rId61"/>
    <p:sldId id="419" r:id="rId62"/>
    <p:sldId id="418" r:id="rId63"/>
    <p:sldId id="502" r:id="rId64"/>
    <p:sldId id="503" r:id="rId65"/>
    <p:sldId id="504" r:id="rId66"/>
    <p:sldId id="337" r:id="rId67"/>
    <p:sldId id="342" r:id="rId68"/>
    <p:sldId id="341" r:id="rId69"/>
    <p:sldId id="340" r:id="rId70"/>
    <p:sldId id="339" r:id="rId71"/>
    <p:sldId id="291" r:id="rId72"/>
    <p:sldId id="427" r:id="rId73"/>
    <p:sldId id="375" r:id="rId74"/>
    <p:sldId id="374" r:id="rId75"/>
    <p:sldId id="506" r:id="rId76"/>
    <p:sldId id="507" r:id="rId77"/>
    <p:sldId id="508" r:id="rId78"/>
    <p:sldId id="399" r:id="rId79"/>
    <p:sldId id="509" r:id="rId80"/>
    <p:sldId id="510" r:id="rId81"/>
    <p:sldId id="505" r:id="rId82"/>
    <p:sldId id="373" r:id="rId83"/>
    <p:sldId id="400" r:id="rId84"/>
    <p:sldId id="401" r:id="rId85"/>
    <p:sldId id="435" r:id="rId86"/>
    <p:sldId id="440" r:id="rId87"/>
    <p:sldId id="372" r:id="rId88"/>
    <p:sldId id="595" r:id="rId89"/>
    <p:sldId id="371" r:id="rId90"/>
    <p:sldId id="457" r:id="rId91"/>
    <p:sldId id="456" r:id="rId92"/>
    <p:sldId id="458" r:id="rId93"/>
    <p:sldId id="455" r:id="rId94"/>
    <p:sldId id="459" r:id="rId95"/>
    <p:sldId id="454" r:id="rId96"/>
    <p:sldId id="293" r:id="rId97"/>
    <p:sldId id="460" r:id="rId98"/>
    <p:sldId id="452" r:id="rId99"/>
    <p:sldId id="463" r:id="rId100"/>
    <p:sldId id="556" r:id="rId101"/>
    <p:sldId id="555" r:id="rId102"/>
    <p:sldId id="554" r:id="rId103"/>
    <p:sldId id="449" r:id="rId104"/>
    <p:sldId id="450" r:id="rId105"/>
    <p:sldId id="571" r:id="rId106"/>
    <p:sldId id="568" r:id="rId107"/>
    <p:sldId id="569" r:id="rId108"/>
    <p:sldId id="570" r:id="rId109"/>
    <p:sldId id="485" r:id="rId110"/>
    <p:sldId id="493" r:id="rId111"/>
    <p:sldId id="492" r:id="rId112"/>
    <p:sldId id="491" r:id="rId113"/>
    <p:sldId id="496" r:id="rId114"/>
    <p:sldId id="497" r:id="rId115"/>
    <p:sldId id="495" r:id="rId116"/>
    <p:sldId id="494" r:id="rId117"/>
    <p:sldId id="487" r:id="rId118"/>
    <p:sldId id="618" r:id="rId119"/>
    <p:sldId id="587" r:id="rId120"/>
    <p:sldId id="588" r:id="rId121"/>
    <p:sldId id="589" r:id="rId122"/>
    <p:sldId id="597" r:id="rId123"/>
    <p:sldId id="345" r:id="rId124"/>
    <p:sldId id="260" r:id="rId125"/>
    <p:sldId id="405" r:id="rId126"/>
    <p:sldId id="598" r:id="rId127"/>
    <p:sldId id="446" r:id="rId128"/>
    <p:sldId id="560" r:id="rId129"/>
    <p:sldId id="558" r:id="rId130"/>
    <p:sldId id="559" r:id="rId131"/>
    <p:sldId id="557" r:id="rId132"/>
    <p:sldId id="561" r:id="rId133"/>
    <p:sldId id="445" r:id="rId134"/>
    <p:sldId id="443" r:id="rId135"/>
    <p:sldId id="562" r:id="rId136"/>
    <p:sldId id="442" r:id="rId137"/>
    <p:sldId id="542" r:id="rId138"/>
    <p:sldId id="543" r:id="rId139"/>
    <p:sldId id="406" r:id="rId140"/>
    <p:sldId id="444" r:id="rId141"/>
    <p:sldId id="566" r:id="rId142"/>
    <p:sldId id="565" r:id="rId143"/>
    <p:sldId id="564" r:id="rId144"/>
    <p:sldId id="563" r:id="rId145"/>
    <p:sldId id="567" r:id="rId146"/>
    <p:sldId id="546" r:id="rId147"/>
    <p:sldId id="545" r:id="rId148"/>
    <p:sldId id="441" r:id="rId149"/>
    <p:sldId id="544" r:id="rId150"/>
    <p:sldId id="599" r:id="rId151"/>
    <p:sldId id="600" r:id="rId152"/>
    <p:sldId id="383" r:id="rId153"/>
    <p:sldId id="382" r:id="rId154"/>
    <p:sldId id="381" r:id="rId155"/>
    <p:sldId id="380" r:id="rId156"/>
    <p:sldId id="379" r:id="rId157"/>
    <p:sldId id="378" r:id="rId158"/>
    <p:sldId id="377" r:id="rId159"/>
    <p:sldId id="258" r:id="rId160"/>
    <p:sldId id="376" r:id="rId161"/>
    <p:sldId id="388" r:id="rId162"/>
    <p:sldId id="387" r:id="rId163"/>
    <p:sldId id="402" r:id="rId164"/>
    <p:sldId id="386" r:id="rId165"/>
    <p:sldId id="262" r:id="rId166"/>
    <p:sldId id="404" r:id="rId167"/>
    <p:sldId id="429" r:id="rId168"/>
    <p:sldId id="430" r:id="rId169"/>
    <p:sldId id="602" r:id="rId170"/>
    <p:sldId id="603" r:id="rId171"/>
    <p:sldId id="606" r:id="rId172"/>
    <p:sldId id="605" r:id="rId173"/>
    <p:sldId id="607" r:id="rId174"/>
    <p:sldId id="608" r:id="rId175"/>
    <p:sldId id="610" r:id="rId176"/>
    <p:sldId id="609" r:id="rId177"/>
    <p:sldId id="611" r:id="rId178"/>
    <p:sldId id="613" r:id="rId179"/>
    <p:sldId id="612" r:id="rId180"/>
    <p:sldId id="614" r:id="rId181"/>
    <p:sldId id="615" r:id="rId182"/>
    <p:sldId id="523" r:id="rId183"/>
    <p:sldId id="524" r:id="rId184"/>
    <p:sldId id="616" r:id="rId185"/>
    <p:sldId id="526" r:id="rId186"/>
    <p:sldId id="525" r:id="rId187"/>
    <p:sldId id="617" r:id="rId188"/>
    <p:sldId id="619" r:id="rId189"/>
    <p:sldId id="572" r:id="rId190"/>
    <p:sldId id="620" r:id="rId191"/>
    <p:sldId id="621" r:id="rId192"/>
    <p:sldId id="264" r:id="rId193"/>
    <p:sldId id="437" r:id="rId194"/>
    <p:sldId id="527" r:id="rId195"/>
    <p:sldId id="528" r:id="rId196"/>
    <p:sldId id="529" r:id="rId197"/>
    <p:sldId id="474" r:id="rId198"/>
    <p:sldId id="532" r:id="rId199"/>
    <p:sldId id="531" r:id="rId200"/>
    <p:sldId id="530" r:id="rId201"/>
    <p:sldId id="590" r:id="rId202"/>
    <p:sldId id="591" r:id="rId203"/>
    <p:sldId id="593" r:id="rId204"/>
    <p:sldId id="592" r:id="rId205"/>
    <p:sldId id="594" r:id="rId206"/>
    <p:sldId id="297" r:id="rId2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26" autoAdjust="0"/>
    <p:restoredTop sz="94633"/>
  </p:normalViewPr>
  <p:slideViewPr>
    <p:cSldViewPr snapToGrid="0" snapToObjects="1">
      <p:cViewPr>
        <p:scale>
          <a:sx n="120" d="100"/>
          <a:sy n="120" d="100"/>
        </p:scale>
        <p:origin x="216" y="8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notesMaster" Target="notesMasters/notesMaster1.xml"/><Relationship Id="rId209" Type="http://schemas.openxmlformats.org/officeDocument/2006/relationships/handoutMaster" Target="handoutMasters/handoutMaster1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presProps" Target="presProps.xml"/><Relationship Id="rId211" Type="http://schemas.openxmlformats.org/officeDocument/2006/relationships/viewProps" Target="viewProps.xml"/><Relationship Id="rId212" Type="http://schemas.openxmlformats.org/officeDocument/2006/relationships/theme" Target="theme/theme1.xml"/><Relationship Id="rId21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AD1CF-73F4-3E42-8BC2-334E0FCF7310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B9CC8-D5E9-4041-8EF6-6FF7FC741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Relationship Id="rId3" Type="http://schemas.openxmlformats.org/officeDocument/2006/relationships/image" Target="../media/image34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Relationship Id="rId3" Type="http://schemas.openxmlformats.org/officeDocument/2006/relationships/image" Target="../media/image34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Relationship Id="rId3" Type="http://schemas.openxmlformats.org/officeDocument/2006/relationships/image" Target="../media/image34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1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g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5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5" Type="http://schemas.openxmlformats.org/officeDocument/2006/relationships/image" Target="../media/image42.gif"/><Relationship Id="rId6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5" Type="http://schemas.openxmlformats.org/officeDocument/2006/relationships/image" Target="../media/image42.gif"/><Relationship Id="rId6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5" Type="http://schemas.openxmlformats.org/officeDocument/2006/relationships/image" Target="../media/image42.gif"/><Relationship Id="rId6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gi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gi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4.gi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45.gif"/><Relationship Id="rId5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45.gif"/><Relationship Id="rId5" Type="http://schemas.openxmlformats.org/officeDocument/2006/relationships/image" Target="../media/image46.gif"/><Relationship Id="rId6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0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0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0.em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0.e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0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0.em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12.emf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56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56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e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57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57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60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5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Relationship Id="rId3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Relationship Id="rId3" Type="http://schemas.openxmlformats.org/officeDocument/2006/relationships/image" Target="../media/image30.emf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0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emf"/><Relationship Id="rId5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9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Relationship Id="rId3" Type="http://schemas.openxmlformats.org/officeDocument/2006/relationships/image" Target="../media/image2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perception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080" y="4890977"/>
            <a:ext cx="4117400" cy="177640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0586" y="1531062"/>
            <a:ext cx="1190865" cy="372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408788" y="2989890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38040" y="3084253"/>
            <a:ext cx="404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Coherence </a:t>
            </a:r>
            <a:r>
              <a:rPr lang="en-US" dirty="0" smtClean="0"/>
              <a:t>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9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2740259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408788" y="2989890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38040" y="3084253"/>
            <a:ext cx="404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Coherence </a:t>
            </a:r>
            <a:r>
              <a:rPr lang="en-US" dirty="0" smtClean="0"/>
              <a:t>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408788" y="2989890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38040" y="3084253"/>
            <a:ext cx="404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Coherence </a:t>
            </a:r>
            <a:r>
              <a:rPr lang="en-US" dirty="0" smtClean="0"/>
              <a:t>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408788" y="2989890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838040" y="3084253"/>
            <a:ext cx="404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Coherence </a:t>
            </a:r>
            <a:r>
              <a:rPr lang="en-US" dirty="0" smtClean="0"/>
              <a:t>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89275" y="1144415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Previous work suggests the </a:t>
            </a:r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response is a Naka-Rushton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901700"/>
            <a:ext cx="6489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767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ortical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379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537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ortical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Evidence for similar nonlinear (Naka-Rushton) response functions to contrast and motion 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83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ortical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Evidence for similar nonlinear (Naka-Rushton) response functions to contrast and motion 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algn="ctr"/>
            <a:r>
              <a:rPr lang="en-US" dirty="0" smtClean="0"/>
              <a:t>Create a link from population representations to perception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646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Summary statistics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8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17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1438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3577536" y="-76394"/>
            <a:ext cx="4486567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4267515" y="-354005"/>
            <a:ext cx="368489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9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06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0251" y="3863162"/>
            <a:ext cx="3668233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4410" y="3863162"/>
            <a:ext cx="3094074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7152" y="3863162"/>
            <a:ext cx="1871331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Model fits full dataset, not summary statistics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91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Model fits full dataset, not summary statistics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Details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05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0" y="1050578"/>
            <a:ext cx="3765893" cy="539138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606" y="6242767"/>
            <a:ext cx="219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Britten et al. 1992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344" y="2764465"/>
            <a:ext cx="852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Linking model: </a:t>
            </a:r>
            <a:r>
              <a:rPr lang="en-US" sz="2400" smtClean="0"/>
              <a:t>population representations to </a:t>
            </a:r>
            <a:r>
              <a:rPr lang="en-US" sz="2400" dirty="0" smtClean="0"/>
              <a:t>behavior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3585" y="3490342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22094" y="5476123"/>
            <a:ext cx="1760669" cy="307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9459" y="2879880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17042" y="4981274"/>
            <a:ext cx="1760669" cy="307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5966" y="2704606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2593" y="2958709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17042" y="4981274"/>
            <a:ext cx="1760669" cy="307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983172" cy="370679"/>
              </a:xfrm>
              <a:prstGeom prst="rect">
                <a:avLst/>
              </a:prstGeom>
              <a:blipFill rotWithShape="0">
                <a:blip r:embed="rId6"/>
                <a:stretch>
                  <a:fillRect l="-7385" t="-11475" r="-307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17042" y="4981274"/>
            <a:ext cx="1760669" cy="307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983172" cy="370679"/>
              </a:xfrm>
              <a:prstGeom prst="rect">
                <a:avLst/>
              </a:prstGeom>
              <a:blipFill rotWithShape="0">
                <a:blip r:embed="rId6"/>
                <a:stretch>
                  <a:fillRect l="-7385" t="-11475" r="-307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17042" y="4981274"/>
            <a:ext cx="1760669" cy="307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 flipH="1">
            <a:off x="680270" y="5005761"/>
            <a:ext cx="485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does noise scale with response magnitude?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5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0" y="1050578"/>
            <a:ext cx="3765893" cy="539138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606" y="6242767"/>
            <a:ext cx="219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Britten et al. 1992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81" y="2221702"/>
            <a:ext cx="41402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9811" y="2359366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20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359366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  <a:endParaRPr lang="en-US" sz="2400" dirty="0"/>
          </a:p>
        </p:txBody>
      </p:sp>
      <p:pic>
        <p:nvPicPr>
          <p:cNvPr id="3" name="Picture 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8" y="1101774"/>
            <a:ext cx="2268927" cy="10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359366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  <a:endParaRPr lang="en-US" sz="2400" dirty="0"/>
          </a:p>
        </p:txBody>
      </p:sp>
      <p:pic>
        <p:nvPicPr>
          <p:cNvPr id="3" name="Picture 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8" y="1101774"/>
            <a:ext cx="2268927" cy="10409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21" y="3886089"/>
            <a:ext cx="2551826" cy="197641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11021" y="5613991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56824" y="4864186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4406" y="4247596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6416" y="3811660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28424" y="3223325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2847" y="3088646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5565" y="6278634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1641" y="6350769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359366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  <a:endParaRPr lang="en-US" sz="2400" dirty="0"/>
          </a:p>
        </p:txBody>
      </p:sp>
      <p:pic>
        <p:nvPicPr>
          <p:cNvPr id="3" name="Picture 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8" y="1101774"/>
            <a:ext cx="2268927" cy="1040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94984" y="3430025"/>
            <a:ext cx="2171231" cy="2942547"/>
            <a:chOff x="5736126" y="2992950"/>
            <a:chExt cx="2736401" cy="370849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202" y="3790393"/>
              <a:ext cx="2551826" cy="1976414"/>
            </a:xfrm>
            <a:prstGeom prst="rect">
              <a:avLst/>
            </a:prstGeom>
            <a:effectLst/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5752202" y="5518295"/>
              <a:ext cx="0" cy="4784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298005" y="4768490"/>
              <a:ext cx="0" cy="9254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05587" y="4151900"/>
              <a:ext cx="0" cy="11802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187597" y="3715964"/>
              <a:ext cx="0" cy="15152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669605" y="3127629"/>
              <a:ext cx="0" cy="19334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304028" y="2992950"/>
              <a:ext cx="0" cy="199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736126" y="6259973"/>
              <a:ext cx="27364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752202" y="6332108"/>
              <a:ext cx="271132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Feature strength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938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359366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</a:p>
          <a:p>
            <a:pPr algn="r"/>
            <a:r>
              <a:rPr lang="en-US" sz="2400" dirty="0" smtClean="0"/>
              <a:t>(in populations)</a:t>
            </a:r>
            <a:endParaRPr lang="en-US" sz="2400" dirty="0"/>
          </a:p>
        </p:txBody>
      </p:sp>
      <p:pic>
        <p:nvPicPr>
          <p:cNvPr id="3" name="Picture 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8" y="1101774"/>
            <a:ext cx="2268927" cy="1040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94984" y="3430025"/>
            <a:ext cx="2171231" cy="2942547"/>
            <a:chOff x="5736126" y="2992950"/>
            <a:chExt cx="2736401" cy="370849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202" y="3790393"/>
              <a:ext cx="2551826" cy="1976414"/>
            </a:xfrm>
            <a:prstGeom prst="rect">
              <a:avLst/>
            </a:prstGeom>
            <a:effectLst/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5752202" y="5518295"/>
              <a:ext cx="0" cy="4784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298005" y="4768490"/>
              <a:ext cx="0" cy="9254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05587" y="4151900"/>
              <a:ext cx="0" cy="11802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187597" y="3715964"/>
              <a:ext cx="0" cy="15152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669605" y="3127629"/>
              <a:ext cx="0" cy="19334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304028" y="2992950"/>
              <a:ext cx="0" cy="199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736126" y="6259973"/>
              <a:ext cx="27364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752202" y="6332108"/>
              <a:ext cx="271132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Feature strength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13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359366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</a:p>
          <a:p>
            <a:pPr algn="r"/>
            <a:r>
              <a:rPr lang="en-US" sz="2400" dirty="0" smtClean="0"/>
              <a:t>(in populations)</a:t>
            </a:r>
            <a:endParaRPr lang="en-US" sz="2400" dirty="0"/>
          </a:p>
        </p:txBody>
      </p:sp>
      <p:pic>
        <p:nvPicPr>
          <p:cNvPr id="3" name="Picture 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8" y="1101774"/>
            <a:ext cx="2268927" cy="1040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94984" y="3430025"/>
            <a:ext cx="2171231" cy="2942547"/>
            <a:chOff x="5736126" y="2992950"/>
            <a:chExt cx="2736401" cy="370849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202" y="3790393"/>
              <a:ext cx="2551826" cy="1976414"/>
            </a:xfrm>
            <a:prstGeom prst="rect">
              <a:avLst/>
            </a:prstGeom>
            <a:effectLst/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5752202" y="5518295"/>
              <a:ext cx="0" cy="4784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298005" y="4768490"/>
              <a:ext cx="0" cy="9254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05587" y="4151900"/>
              <a:ext cx="0" cy="11802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187597" y="3715964"/>
              <a:ext cx="0" cy="15152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669605" y="3127629"/>
              <a:ext cx="0" cy="19334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304028" y="2992950"/>
              <a:ext cx="0" cy="199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736126" y="6259973"/>
              <a:ext cx="27364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752202" y="6332108"/>
              <a:ext cx="271132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Feature strength</a:t>
              </a:r>
              <a:endParaRPr lang="en-US" dirty="0"/>
            </a:p>
          </p:txBody>
        </p:sp>
      </p:grpSp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59" y="1597076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924" y="1303390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45" y="1326501"/>
            <a:ext cx="939466" cy="431024"/>
          </a:xfrm>
          <a:prstGeom prst="rect">
            <a:avLst/>
          </a:prstGeom>
        </p:spPr>
      </p:pic>
      <p:pic>
        <p:nvPicPr>
          <p:cNvPr id="25" name="Picture 24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99" y="937533"/>
            <a:ext cx="939466" cy="431024"/>
          </a:xfrm>
          <a:prstGeom prst="rect">
            <a:avLst/>
          </a:prstGeom>
        </p:spPr>
      </p:pic>
      <p:pic>
        <p:nvPicPr>
          <p:cNvPr id="26" name="Picture 25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39" y="750533"/>
            <a:ext cx="939466" cy="431024"/>
          </a:xfrm>
          <a:prstGeom prst="rect">
            <a:avLst/>
          </a:prstGeom>
        </p:spPr>
      </p:pic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3" y="1727065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359366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</a:p>
          <a:p>
            <a:pPr algn="r"/>
            <a:r>
              <a:rPr lang="en-US" sz="2400" dirty="0" smtClean="0"/>
              <a:t>(in populations)</a:t>
            </a:r>
            <a:endParaRPr lang="en-US" sz="2400" dirty="0"/>
          </a:p>
        </p:txBody>
      </p:sp>
      <p:pic>
        <p:nvPicPr>
          <p:cNvPr id="3" name="Picture 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8" y="1101774"/>
            <a:ext cx="2268927" cy="1040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94984" y="3430025"/>
            <a:ext cx="2171231" cy="2942547"/>
            <a:chOff x="5736126" y="2992950"/>
            <a:chExt cx="2736401" cy="370849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202" y="3790393"/>
              <a:ext cx="2551826" cy="1976414"/>
            </a:xfrm>
            <a:prstGeom prst="rect">
              <a:avLst/>
            </a:prstGeom>
            <a:effectLst/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5752202" y="5518295"/>
              <a:ext cx="0" cy="4784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298005" y="4768490"/>
              <a:ext cx="0" cy="9254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05587" y="4151900"/>
              <a:ext cx="0" cy="11802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187597" y="3715964"/>
              <a:ext cx="0" cy="15152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669605" y="3127629"/>
              <a:ext cx="0" cy="19334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304028" y="2992950"/>
              <a:ext cx="0" cy="199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736126" y="6259973"/>
              <a:ext cx="27364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752202" y="6332108"/>
              <a:ext cx="271132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Feature strength</a:t>
              </a:r>
              <a:endParaRPr lang="en-US" dirty="0"/>
            </a:p>
          </p:txBody>
        </p:sp>
      </p:grpSp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59" y="1597076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924" y="1303390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45" y="1326501"/>
            <a:ext cx="939466" cy="431024"/>
          </a:xfrm>
          <a:prstGeom prst="rect">
            <a:avLst/>
          </a:prstGeom>
        </p:spPr>
      </p:pic>
      <p:pic>
        <p:nvPicPr>
          <p:cNvPr id="25" name="Picture 24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99" y="937533"/>
            <a:ext cx="939466" cy="431024"/>
          </a:xfrm>
          <a:prstGeom prst="rect">
            <a:avLst/>
          </a:prstGeom>
        </p:spPr>
      </p:pic>
      <p:pic>
        <p:nvPicPr>
          <p:cNvPr id="26" name="Picture 25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39" y="750533"/>
            <a:ext cx="939466" cy="431024"/>
          </a:xfrm>
          <a:prstGeom prst="rect">
            <a:avLst/>
          </a:prstGeom>
        </p:spPr>
      </p:pic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3" y="1727065"/>
            <a:ext cx="939466" cy="4310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480012" y="486055"/>
            <a:ext cx="1678678" cy="1765004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190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359366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</a:p>
          <a:p>
            <a:pPr algn="r"/>
            <a:r>
              <a:rPr lang="en-US" sz="2400" dirty="0" smtClean="0"/>
              <a:t>(in populations)</a:t>
            </a:r>
            <a:endParaRPr lang="en-US" sz="2400" dirty="0"/>
          </a:p>
        </p:txBody>
      </p:sp>
      <p:pic>
        <p:nvPicPr>
          <p:cNvPr id="3" name="Picture 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8" y="1101774"/>
            <a:ext cx="2268927" cy="1040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294984" y="3430025"/>
            <a:ext cx="2171231" cy="2942547"/>
            <a:chOff x="5736126" y="2992950"/>
            <a:chExt cx="2736401" cy="370849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202" y="3790393"/>
              <a:ext cx="2551826" cy="1976414"/>
            </a:xfrm>
            <a:prstGeom prst="rect">
              <a:avLst/>
            </a:prstGeom>
            <a:effectLst/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5752202" y="5518295"/>
              <a:ext cx="0" cy="4784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298005" y="4768490"/>
              <a:ext cx="0" cy="9254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05587" y="4151900"/>
              <a:ext cx="0" cy="11802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187597" y="3715964"/>
              <a:ext cx="0" cy="15152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669605" y="3127629"/>
              <a:ext cx="0" cy="19334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304028" y="2992950"/>
              <a:ext cx="0" cy="199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736126" y="6259973"/>
              <a:ext cx="27364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752202" y="6332108"/>
              <a:ext cx="271132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Feature strength</a:t>
              </a:r>
              <a:endParaRPr lang="en-US" dirty="0"/>
            </a:p>
          </p:txBody>
        </p:sp>
      </p:grpSp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59" y="1597076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924" y="1303390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45" y="1326501"/>
            <a:ext cx="939466" cy="431024"/>
          </a:xfrm>
          <a:prstGeom prst="rect">
            <a:avLst/>
          </a:prstGeom>
        </p:spPr>
      </p:pic>
      <p:pic>
        <p:nvPicPr>
          <p:cNvPr id="25" name="Picture 24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99" y="937533"/>
            <a:ext cx="939466" cy="431024"/>
          </a:xfrm>
          <a:prstGeom prst="rect">
            <a:avLst/>
          </a:prstGeom>
        </p:spPr>
      </p:pic>
      <p:pic>
        <p:nvPicPr>
          <p:cNvPr id="26" name="Picture 25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39" y="750533"/>
            <a:ext cx="939466" cy="431024"/>
          </a:xfrm>
          <a:prstGeom prst="rect">
            <a:avLst/>
          </a:prstGeom>
        </p:spPr>
      </p:pic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3" y="1727065"/>
            <a:ext cx="939466" cy="43102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480012" y="486055"/>
            <a:ext cx="1678678" cy="1765004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546" y="3569677"/>
            <a:ext cx="2551826" cy="1976414"/>
          </a:xfrm>
          <a:prstGeom prst="rect">
            <a:avLst/>
          </a:prstGeom>
          <a:effectLst/>
        </p:spPr>
      </p:pic>
      <p:cxnSp>
        <p:nvCxnSpPr>
          <p:cNvPr id="43" name="Straight Connector 42"/>
          <p:cNvCxnSpPr/>
          <p:nvPr/>
        </p:nvCxnSpPr>
        <p:spPr>
          <a:xfrm>
            <a:off x="5500546" y="51699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25085" y="467380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443299" y="4166983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04043" y="380547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407317" y="34439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045271" y="3208170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495090" y="5994122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11166" y="6066257"/>
            <a:ext cx="271132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blipFill rotWithShape="0">
                <a:blip r:embed="rId2"/>
                <a:stretch>
                  <a:fillRect l="-7077" t="-11475" r="-307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02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blipFill rotWithShape="0">
                <a:blip r:embed="rId2"/>
                <a:stretch>
                  <a:fillRect l="-7077" t="-11475" r="-307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1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blipFill rotWithShape="0">
                <a:blip r:embed="rId2"/>
                <a:stretch>
                  <a:fillRect l="-7077" t="-11475" r="-307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blipFill rotWithShape="0">
                <a:blip r:embed="rId3"/>
                <a:stretch>
                  <a:fillRect l="-7077" t="-11475" r="-307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3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blipFill rotWithShape="0">
                <a:blip r:embed="rId3"/>
                <a:stretch>
                  <a:fillRect l="-7077" t="-11475" r="-307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1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70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Stimulus strength (%)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40" y="4309281"/>
            <a:ext cx="2333781" cy="1307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11" y="5688085"/>
            <a:ext cx="2578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901700"/>
            <a:ext cx="6489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14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9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704368" y="92688"/>
                <a:ext cx="377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68" y="92688"/>
                <a:ext cx="37786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28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704368" y="92688"/>
                <a:ext cx="3778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68" y="92688"/>
                <a:ext cx="37786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822270" y="629136"/>
            <a:ext cx="251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Units of % signal change!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=0.092% [0.084, 0.100]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22270" y="629136"/>
            <a:ext cx="251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Units of % signal change!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=0.092% [0.084, 0.100]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7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9811" y="2359366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</a:p>
          <a:p>
            <a:pPr algn="r"/>
            <a:r>
              <a:rPr lang="en-US" sz="2400" dirty="0" smtClean="0"/>
              <a:t>(in populations)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35396" y="200956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</a:p>
          <a:p>
            <a:pPr algn="r"/>
            <a:r>
              <a:rPr lang="en-US" sz="2400" dirty="0" smtClean="0"/>
              <a:t>(in populations)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64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1304413"/>
            <a:ext cx="5397500" cy="539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02150" y="793086"/>
            <a:ext cx="1860698" cy="52674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770531" y="1295906"/>
            <a:ext cx="1011657" cy="1190844"/>
            <a:chOff x="5752202" y="2992950"/>
            <a:chExt cx="2551826" cy="300381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202" y="3790393"/>
              <a:ext cx="2551826" cy="1976414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>
              <a:off x="5752202" y="5518295"/>
              <a:ext cx="0" cy="4784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298005" y="4768490"/>
              <a:ext cx="0" cy="9254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705587" y="4151900"/>
              <a:ext cx="0" cy="11802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187597" y="3715964"/>
              <a:ext cx="0" cy="15152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669605" y="3127629"/>
              <a:ext cx="0" cy="19334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04028" y="2992950"/>
              <a:ext cx="0" cy="199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752202" y="2897326"/>
            <a:ext cx="1015573" cy="1068507"/>
            <a:chOff x="722989" y="3428886"/>
            <a:chExt cx="2551826" cy="2684832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89" y="3790393"/>
              <a:ext cx="2551826" cy="1976414"/>
            </a:xfrm>
            <a:prstGeom prst="rect">
              <a:avLst/>
            </a:prstGeom>
          </p:spPr>
        </p:pic>
        <p:cxnSp>
          <p:nvCxnSpPr>
            <p:cNvPr id="44" name="Straight Connector 43"/>
            <p:cNvCxnSpPr/>
            <p:nvPr/>
          </p:nvCxnSpPr>
          <p:spPr>
            <a:xfrm>
              <a:off x="722989" y="5390704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247528" y="4894518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665742" y="4387699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126486" y="4026192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629760" y="3664685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67714" y="3428886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35396" y="200956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</a:p>
          <a:p>
            <a:pPr algn="r"/>
            <a:r>
              <a:rPr lang="en-US" sz="2400" dirty="0" smtClean="0"/>
              <a:t>(in populations)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33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87385" y="3245375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578235"/>
            <a:ext cx="2192022" cy="146994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1304413"/>
            <a:ext cx="5397500" cy="5397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770531" y="1295906"/>
            <a:ext cx="1011657" cy="1190844"/>
            <a:chOff x="5752202" y="2992950"/>
            <a:chExt cx="2551826" cy="300381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202" y="3790393"/>
              <a:ext cx="2551826" cy="1976414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5752202" y="5518295"/>
              <a:ext cx="0" cy="4784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98005" y="4768490"/>
              <a:ext cx="0" cy="9254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05587" y="4151900"/>
              <a:ext cx="0" cy="11802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187597" y="3715964"/>
              <a:ext cx="0" cy="15152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669605" y="3127629"/>
              <a:ext cx="0" cy="19334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304028" y="2992950"/>
              <a:ext cx="0" cy="199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752202" y="2897326"/>
            <a:ext cx="1015573" cy="1068507"/>
            <a:chOff x="722989" y="3428886"/>
            <a:chExt cx="2551826" cy="268483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89" y="3790393"/>
              <a:ext cx="2551826" cy="1976414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>
              <a:off x="722989" y="5390704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247528" y="4894518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665742" y="4387699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126486" y="4026192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629760" y="3664685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267714" y="3428886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435396" y="200956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noise scale with response </a:t>
            </a:r>
            <a:r>
              <a:rPr lang="en-US" sz="2400" dirty="0" smtClean="0"/>
              <a:t>magnitude?</a:t>
            </a:r>
          </a:p>
          <a:p>
            <a:pPr algn="r"/>
            <a:r>
              <a:rPr lang="en-US" sz="2400" dirty="0" smtClean="0"/>
              <a:t>(in populations)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30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ortical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Evidence for similar nonlinear (Naka-Rushton) response functions to contrast and motion 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3049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2912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181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  <a:p>
            <a:pPr algn="ctr"/>
            <a:r>
              <a:rPr lang="en-US" dirty="0"/>
              <a:t>Judgments 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5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  <a:p>
            <a:pPr algn="ctr"/>
            <a:r>
              <a:rPr lang="en-US" dirty="0"/>
              <a:t>Judgments 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dirty="0" smtClean="0">
                <a:solidFill>
                  <a:srgbClr val="FF0000"/>
                </a:solidFill>
              </a:rPr>
              <a:t>joint</a:t>
            </a:r>
            <a:r>
              <a:rPr lang="en-US" dirty="0" smtClean="0"/>
              <a:t>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006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41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05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69725" y="5735763"/>
            <a:ext cx="2802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Rees and Koch 2000</a:t>
            </a:r>
          </a:p>
          <a:p>
            <a:pPr algn="ctr"/>
            <a:r>
              <a:rPr lang="en-US" dirty="0" err="1" smtClean="0"/>
              <a:t>Simoncelli</a:t>
            </a:r>
            <a:r>
              <a:rPr lang="en-US" dirty="0" smtClean="0"/>
              <a:t> and </a:t>
            </a:r>
            <a:r>
              <a:rPr lang="en-US" dirty="0" err="1" smtClean="0"/>
              <a:t>Heeger</a:t>
            </a:r>
            <a:r>
              <a:rPr lang="en-US" dirty="0" smtClean="0"/>
              <a:t> 1997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8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69725" y="5735763"/>
            <a:ext cx="2802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Rees and Koch 2000</a:t>
            </a:r>
          </a:p>
          <a:p>
            <a:pPr algn="ctr"/>
            <a:r>
              <a:rPr lang="en-US" dirty="0" err="1" smtClean="0"/>
              <a:t>Simoncelli</a:t>
            </a:r>
            <a:r>
              <a:rPr lang="en-US" dirty="0" smtClean="0"/>
              <a:t> and </a:t>
            </a:r>
            <a:r>
              <a:rPr lang="en-US" dirty="0" err="1" smtClean="0"/>
              <a:t>Heeger</a:t>
            </a:r>
            <a:r>
              <a:rPr lang="en-US" dirty="0" smtClean="0"/>
              <a:t> 1997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9" y="317485"/>
            <a:ext cx="2078895" cy="18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0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69725" y="5735763"/>
            <a:ext cx="2802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Rees and Koch 2000</a:t>
            </a:r>
          </a:p>
          <a:p>
            <a:pPr algn="ctr"/>
            <a:r>
              <a:rPr lang="en-US" dirty="0" err="1" smtClean="0"/>
              <a:t>Simoncelli</a:t>
            </a:r>
            <a:r>
              <a:rPr lang="en-US" dirty="0" smtClean="0"/>
              <a:t> and </a:t>
            </a:r>
            <a:r>
              <a:rPr lang="en-US" dirty="0" err="1" smtClean="0"/>
              <a:t>Heeger</a:t>
            </a:r>
            <a:r>
              <a:rPr lang="en-US" dirty="0" smtClean="0"/>
              <a:t> 1997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9" y="317485"/>
            <a:ext cx="2078895" cy="1891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96" y="368963"/>
            <a:ext cx="2064608" cy="18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69725" y="5735763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Simoncelli</a:t>
            </a:r>
            <a:r>
              <a:rPr lang="en-US" dirty="0" smtClean="0"/>
              <a:t> and </a:t>
            </a:r>
            <a:r>
              <a:rPr lang="en-US" dirty="0" err="1" smtClean="0"/>
              <a:t>Heeger</a:t>
            </a:r>
            <a:r>
              <a:rPr lang="en-US" dirty="0" smtClean="0"/>
              <a:t> 1997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9" y="317485"/>
            <a:ext cx="2078895" cy="1891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96" y="368963"/>
            <a:ext cx="2064608" cy="18194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57" y="4687396"/>
            <a:ext cx="4409682" cy="19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938320" y="5735763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Rees and Koch 2000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9" y="317485"/>
            <a:ext cx="2078895" cy="1891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96" y="368963"/>
            <a:ext cx="2064608" cy="18194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26" y="4465698"/>
            <a:ext cx="2626922" cy="21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041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79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4523580"/>
            <a:ext cx="6573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of BOLD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Characterize the response properties of population representations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and motion 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8007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within visual areas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Timecourses</a:t>
            </a:r>
            <a:r>
              <a:rPr lang="en-US" sz="2400" dirty="0"/>
              <a:t> were averaged within </a:t>
            </a:r>
            <a:r>
              <a:rPr lang="en-US" sz="2400" dirty="0" smtClean="0"/>
              <a:t>visual areas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4530" y="38616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6455" y="142306"/>
            <a:ext cx="3884429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8567" y="142306"/>
            <a:ext cx="26723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8902" y="142306"/>
            <a:ext cx="1321982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Population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01208" y="-1216097"/>
            <a:ext cx="12854763" cy="14448973"/>
            <a:chOff x="3248247" y="-1392865"/>
            <a:chExt cx="6858000" cy="7708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47" y="-1392865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17758" y="0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2520" y="1800891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1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7878" y="0"/>
            <a:ext cx="22151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972" y="2296633"/>
            <a:ext cx="255181" cy="531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9508" y="822253"/>
            <a:ext cx="1637414" cy="283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50573" y="5465135"/>
                <a:ext cx="1580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73" y="5465135"/>
                <a:ext cx="158088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7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69711" y="4809982"/>
            <a:ext cx="235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of gammas: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6263" y="5095803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 fit across all conditions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6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8937</TotalTime>
  <Words>1521</Words>
  <Application>Microsoft Macintosh PowerPoint</Application>
  <PresentationFormat>On-screen Show (4:3)</PresentationFormat>
  <Paragraphs>291</Paragraphs>
  <Slides>206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10" baseType="lpstr">
      <vt:lpstr>Calibri</vt:lpstr>
      <vt:lpstr>Cambria Math</vt:lpstr>
      <vt:lpstr>Arial</vt:lpstr>
      <vt:lpstr>Office Theme</vt:lpstr>
      <vt:lpstr>A common neural basis for  contrast and motion coherence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261</cp:revision>
  <dcterms:created xsi:type="dcterms:W3CDTF">2017-05-13T19:13:39Z</dcterms:created>
  <dcterms:modified xsi:type="dcterms:W3CDTF">2017-05-26T17:50:00Z</dcterms:modified>
</cp:coreProperties>
</file>